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28803600" cy="43195875"/>
  <p:notesSz cx="6881813" cy="97107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1pPr>
    <a:lvl2pPr marL="554038" indent="-96838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2pPr>
    <a:lvl3pPr marL="1108075" indent="-193675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3pPr>
    <a:lvl4pPr marL="1662113" indent="-290513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4pPr>
    <a:lvl5pPr marL="2216150" indent="-38735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Times New Roman" panose="02020603050405020304" pitchFamily="18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5">
          <p15:clr>
            <a:srgbClr val="A4A3A4"/>
          </p15:clr>
        </p15:guide>
        <p15:guide id="2" pos="181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30" d="100"/>
          <a:sy n="30" d="100"/>
        </p:scale>
        <p:origin x="1104" y="-1133"/>
      </p:cViewPr>
      <p:guideLst>
        <p:guide orient="horz" pos="13605"/>
        <p:guide pos="18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93E0659-FE8A-429B-B904-3833C5D364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AFED13-8D23-4564-83BD-68FA317952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1325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2BA11355-3989-4138-8F57-BE5CEA1C00AB}" type="datetime1">
              <a:rPr lang="pt-BR" altLang="pt-BR"/>
              <a:pPr>
                <a:defRPr/>
              </a:pPr>
              <a:t>10/12/2021</a:t>
            </a:fld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30D64D9-C960-4791-9441-9CDE0F1D83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1325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60AEF5-79AD-44AE-BBC3-B33751468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8900" y="9223375"/>
            <a:ext cx="2981325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A25D12E0-3027-4947-BECC-8F773EC19B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14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1A18F86-019E-4B3C-86DB-1D6350421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AE5305-75C1-4C47-BAB3-146D1E05AD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1325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</a:defRPr>
            </a:lvl1pPr>
          </a:lstStyle>
          <a:p>
            <a:pPr>
              <a:defRPr/>
            </a:pPr>
            <a:fld id="{A62542C4-5BCB-4037-9CEF-00F579CAA1D4}" type="datetime1">
              <a:rPr lang="pt-BR" altLang="pt-BR"/>
              <a:pPr>
                <a:defRPr/>
              </a:pPr>
              <a:t>10/12/2021</a:t>
            </a:fld>
            <a:endParaRPr lang="pt-BR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442BA9C4-A8F7-4798-B338-45F983C85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728663"/>
            <a:ext cx="2427287" cy="364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0AEC36-5F48-456A-8E7F-C3626138D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613275"/>
            <a:ext cx="5507037" cy="4368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B7CC6B-041C-482B-830B-EF3B135C85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1325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0422E6-9399-4C83-BF56-0EA108BBC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8900" y="9223375"/>
            <a:ext cx="2981325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2B9FC013-17F8-460A-8477-E576E0BD4B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6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5540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110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6621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221615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770403" algn="l" defTabSz="11081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434270E9-FAE4-4F37-89AC-AE71A4F56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002CD7EC-018F-4337-B314-54805A265B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287D3457-FCB2-4C24-B5A0-F8545B95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fld id="{32196692-3C9A-4C3F-8521-D2018C2B5095}" type="slidenum">
              <a:rPr lang="pt-BR" altLang="pt-BR" sz="1200" smtClean="0"/>
              <a:pPr/>
              <a:t>1</a:t>
            </a:fld>
            <a:endParaRPr lang="pt-BR" alt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434270E9-FAE4-4F37-89AC-AE71A4F56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002CD7EC-018F-4337-B314-54805A265B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287D3457-FCB2-4C24-B5A0-F8545B95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fld id="{32196692-3C9A-4C3F-8521-D2018C2B5095}" type="slidenum">
              <a:rPr lang="pt-BR" altLang="pt-BR" sz="1200" smtClean="0"/>
              <a:pPr/>
              <a:t>2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58786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>
            <a:extLst>
              <a:ext uri="{FF2B5EF4-FFF2-40B4-BE49-F238E27FC236}">
                <a16:creationId xmlns:a16="http://schemas.microsoft.com/office/drawing/2014/main" id="{434270E9-FAE4-4F37-89AC-AE71A4F56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ço Reservado para Anotações 2">
            <a:extLst>
              <a:ext uri="{FF2B5EF4-FFF2-40B4-BE49-F238E27FC236}">
                <a16:creationId xmlns:a16="http://schemas.microsoft.com/office/drawing/2014/main" id="{002CD7EC-018F-4337-B314-54805A265B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16387" name="Espaço Reservado para Número de Slide 3">
            <a:extLst>
              <a:ext uri="{FF2B5EF4-FFF2-40B4-BE49-F238E27FC236}">
                <a16:creationId xmlns:a16="http://schemas.microsoft.com/office/drawing/2014/main" id="{287D3457-FCB2-4C24-B5A0-F8545B95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fld id="{32196692-3C9A-4C3F-8521-D2018C2B5095}" type="slidenum">
              <a:rPr lang="pt-BR" altLang="pt-BR" sz="1200" smtClean="0"/>
              <a:pPr/>
              <a:t>3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248400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18449"/>
            <a:ext cx="24483061" cy="925857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3" y="24478363"/>
            <a:ext cx="20162520" cy="11038925"/>
          </a:xfrm>
        </p:spPr>
        <p:txBody>
          <a:bodyPr/>
          <a:lstStyle>
            <a:lvl1pPr marL="0" indent="0" algn="ctr">
              <a:buNone/>
              <a:defRPr/>
            </a:lvl1pPr>
            <a:lvl2pPr marL="554081" indent="0" algn="ctr">
              <a:buNone/>
              <a:defRPr/>
            </a:lvl2pPr>
            <a:lvl3pPr marL="1108161" indent="0" algn="ctr">
              <a:buNone/>
              <a:defRPr/>
            </a:lvl3pPr>
            <a:lvl4pPr marL="1662242" indent="0" algn="ctr">
              <a:buNone/>
              <a:defRPr/>
            </a:lvl4pPr>
            <a:lvl5pPr marL="2216323" indent="0" algn="ctr">
              <a:buNone/>
              <a:defRPr/>
            </a:lvl5pPr>
            <a:lvl6pPr marL="2770403" indent="0" algn="ctr">
              <a:buNone/>
              <a:defRPr/>
            </a:lvl6pPr>
            <a:lvl7pPr marL="3324484" indent="0" algn="ctr">
              <a:buNone/>
              <a:defRPr/>
            </a:lvl7pPr>
            <a:lvl8pPr marL="3878565" indent="0" algn="ctr">
              <a:buNone/>
              <a:defRPr/>
            </a:lvl8pPr>
            <a:lvl9pPr marL="4432645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3D6F8F-1F10-4AC6-891F-CF32E7BCAF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B29CD-1746-4175-8D6A-D335F4490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28159-A425-452E-AD02-B89BA8B14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2E937-AC13-4EA0-A203-55F0DF551CA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18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D9859-3D6D-490C-B7E3-7E3751973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C5AAC6-8BDF-4603-AFE1-C0687A3FE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DA7C3-C95B-40EE-9DAD-C462CC2E7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77C42-9FE6-4E47-8F2A-E5115F01A3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113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522568" y="3839297"/>
            <a:ext cx="6120765" cy="3455555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60271" y="3839297"/>
            <a:ext cx="18187728" cy="3455555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92ADB-4E9A-4C9A-B74D-4765524EB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70E6C-824D-4244-B835-A56AB838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ECF92F-E4A1-481B-9AFD-B7943E47F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EAF1-4D96-460D-AB03-6DEA78F1D5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605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E313E4-3F82-47C9-BD16-656E965F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3D0D3C-830D-4250-9280-5AF4E0627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A8B17-67D4-43DD-983D-6BA5DA6DC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C4FF4-CA7F-46AF-AFC1-4C5B82E27E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27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29" y="27756646"/>
            <a:ext cx="24483061" cy="857925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4829" y="18309159"/>
            <a:ext cx="24483061" cy="9447487"/>
          </a:xfrm>
        </p:spPr>
        <p:txBody>
          <a:bodyPr anchor="b"/>
          <a:lstStyle>
            <a:lvl1pPr marL="0" indent="0">
              <a:buNone/>
              <a:defRPr sz="2400"/>
            </a:lvl1pPr>
            <a:lvl2pPr marL="554081" indent="0">
              <a:buNone/>
              <a:defRPr sz="2200"/>
            </a:lvl2pPr>
            <a:lvl3pPr marL="1108161" indent="0">
              <a:buNone/>
              <a:defRPr sz="1900"/>
            </a:lvl3pPr>
            <a:lvl4pPr marL="1662242" indent="0">
              <a:buNone/>
              <a:defRPr sz="1700"/>
            </a:lvl4pPr>
            <a:lvl5pPr marL="2216323" indent="0">
              <a:buNone/>
              <a:defRPr sz="1700"/>
            </a:lvl5pPr>
            <a:lvl6pPr marL="2770403" indent="0">
              <a:buNone/>
              <a:defRPr sz="1700"/>
            </a:lvl6pPr>
            <a:lvl7pPr marL="3324484" indent="0">
              <a:buNone/>
              <a:defRPr sz="1700"/>
            </a:lvl7pPr>
            <a:lvl8pPr marL="3878565" indent="0">
              <a:buNone/>
              <a:defRPr sz="1700"/>
            </a:lvl8pPr>
            <a:lvl9pPr marL="4432645" indent="0">
              <a:buNone/>
              <a:defRPr sz="17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6B656-A256-4747-9513-E30802C8F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3F14F-4DCD-44CB-97C7-095098590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CC567D-EFC1-4070-AF9E-3B9C33117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2368-E686-4309-B93F-D4F13A5DF8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698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60270" y="12477710"/>
            <a:ext cx="12154247" cy="2591714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89083" y="12477710"/>
            <a:ext cx="12154247" cy="2591714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19C3D-684C-49EE-AF28-C46A72096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64112-BB50-45C6-9794-6E6CA745C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7B3BA-B463-4ABE-8C9E-86D0F4A43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8A8B-4458-469B-B526-7697610F1A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25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3" y="1730736"/>
            <a:ext cx="25923240" cy="719772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3" y="9668839"/>
            <a:ext cx="12727046" cy="40301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081" indent="0">
              <a:buNone/>
              <a:defRPr sz="2400" b="1"/>
            </a:lvl2pPr>
            <a:lvl3pPr marL="1108161" indent="0">
              <a:buNone/>
              <a:defRPr sz="2200" b="1"/>
            </a:lvl3pPr>
            <a:lvl4pPr marL="1662242" indent="0">
              <a:buNone/>
              <a:defRPr sz="1900" b="1"/>
            </a:lvl4pPr>
            <a:lvl5pPr marL="2216323" indent="0">
              <a:buNone/>
              <a:defRPr sz="1900" b="1"/>
            </a:lvl5pPr>
            <a:lvl6pPr marL="2770403" indent="0">
              <a:buNone/>
              <a:defRPr sz="1900" b="1"/>
            </a:lvl6pPr>
            <a:lvl7pPr marL="3324484" indent="0">
              <a:buNone/>
              <a:defRPr sz="1900" b="1"/>
            </a:lvl7pPr>
            <a:lvl8pPr marL="3878565" indent="0">
              <a:buNone/>
              <a:defRPr sz="1900" b="1"/>
            </a:lvl8pPr>
            <a:lvl9pPr marL="4432645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3" y="13698954"/>
            <a:ext cx="12727046" cy="2488671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2740" y="9668839"/>
            <a:ext cx="12730681" cy="40301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4081" indent="0">
              <a:buNone/>
              <a:defRPr sz="2400" b="1"/>
            </a:lvl2pPr>
            <a:lvl3pPr marL="1108161" indent="0">
              <a:buNone/>
              <a:defRPr sz="2200" b="1"/>
            </a:lvl3pPr>
            <a:lvl4pPr marL="1662242" indent="0">
              <a:buNone/>
              <a:defRPr sz="1900" b="1"/>
            </a:lvl4pPr>
            <a:lvl5pPr marL="2216323" indent="0">
              <a:buNone/>
              <a:defRPr sz="1900" b="1"/>
            </a:lvl5pPr>
            <a:lvl6pPr marL="2770403" indent="0">
              <a:buNone/>
              <a:defRPr sz="1900" b="1"/>
            </a:lvl6pPr>
            <a:lvl7pPr marL="3324484" indent="0">
              <a:buNone/>
              <a:defRPr sz="1900" b="1"/>
            </a:lvl7pPr>
            <a:lvl8pPr marL="3878565" indent="0">
              <a:buNone/>
              <a:defRPr sz="1900" b="1"/>
            </a:lvl8pPr>
            <a:lvl9pPr marL="4432645" indent="0">
              <a:buNone/>
              <a:defRPr sz="1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2740" y="13698954"/>
            <a:ext cx="12730681" cy="2488671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27A018-CACF-4E36-A5C5-090BDCD94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BD92C8-78D0-41C3-9755-F01314F6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D4D90F-E1D7-40F4-BEB7-F3622FC5D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ECCC-A891-4508-BED0-659FEF985A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716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5E6A09-5544-4D76-95B9-B07338CB2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54F048-0CEB-4DF7-AE7F-05583AE0B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AEB569-EDF6-41B6-9535-267228EA0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CB80-F8FF-4D7F-B6C4-1A3F2651C0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200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051105-1424-4A0C-BBC9-4D0EF3384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AA3524-942D-4AAB-B7DB-1C04E8F4A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DDA375-BB14-455B-8235-5111D327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CF2C-CBA4-4469-A0B2-338DC1033D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152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1" y="1719287"/>
            <a:ext cx="9475730" cy="731984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8" y="1719286"/>
            <a:ext cx="16102011" cy="3686638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1" y="9039135"/>
            <a:ext cx="9475730" cy="29546535"/>
          </a:xfrm>
        </p:spPr>
        <p:txBody>
          <a:bodyPr/>
          <a:lstStyle>
            <a:lvl1pPr marL="0" indent="0">
              <a:buNone/>
              <a:defRPr sz="1700"/>
            </a:lvl1pPr>
            <a:lvl2pPr marL="554081" indent="0">
              <a:buNone/>
              <a:defRPr sz="1500"/>
            </a:lvl2pPr>
            <a:lvl3pPr marL="1108161" indent="0">
              <a:buNone/>
              <a:defRPr sz="1200"/>
            </a:lvl3pPr>
            <a:lvl4pPr marL="1662242" indent="0">
              <a:buNone/>
              <a:defRPr sz="1100"/>
            </a:lvl4pPr>
            <a:lvl5pPr marL="2216323" indent="0">
              <a:buNone/>
              <a:defRPr sz="1100"/>
            </a:lvl5pPr>
            <a:lvl6pPr marL="2770403" indent="0">
              <a:buNone/>
              <a:defRPr sz="1100"/>
            </a:lvl6pPr>
            <a:lvl7pPr marL="3324484" indent="0">
              <a:buNone/>
              <a:defRPr sz="1100"/>
            </a:lvl7pPr>
            <a:lvl8pPr marL="3878565" indent="0">
              <a:buNone/>
              <a:defRPr sz="1100"/>
            </a:lvl8pPr>
            <a:lvl9pPr marL="4432645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3DB999-2926-46CF-A5DF-743EA3894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8C3B0-37A8-45C5-BBF2-878FE4B5D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545D0-E670-4CFA-936F-1911A2C61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5EB5-F233-4083-90F7-7D3A1BD03B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52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6161" y="30237304"/>
            <a:ext cx="17282160" cy="35702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6161" y="3860288"/>
            <a:ext cx="17282160" cy="25917142"/>
          </a:xfrm>
        </p:spPr>
        <p:txBody>
          <a:bodyPr/>
          <a:lstStyle>
            <a:lvl1pPr marL="0" indent="0">
              <a:buNone/>
              <a:defRPr sz="3900"/>
            </a:lvl1pPr>
            <a:lvl2pPr marL="554081" indent="0">
              <a:buNone/>
              <a:defRPr sz="3400"/>
            </a:lvl2pPr>
            <a:lvl3pPr marL="1108161" indent="0">
              <a:buNone/>
              <a:defRPr sz="2900"/>
            </a:lvl3pPr>
            <a:lvl4pPr marL="1662242" indent="0">
              <a:buNone/>
              <a:defRPr sz="2400"/>
            </a:lvl4pPr>
            <a:lvl5pPr marL="2216323" indent="0">
              <a:buNone/>
              <a:defRPr sz="2400"/>
            </a:lvl5pPr>
            <a:lvl6pPr marL="2770403" indent="0">
              <a:buNone/>
              <a:defRPr sz="2400"/>
            </a:lvl6pPr>
            <a:lvl7pPr marL="3324484" indent="0">
              <a:buNone/>
              <a:defRPr sz="2400"/>
            </a:lvl7pPr>
            <a:lvl8pPr marL="3878565" indent="0">
              <a:buNone/>
              <a:defRPr sz="2400"/>
            </a:lvl8pPr>
            <a:lvl9pPr marL="4432645" indent="0">
              <a:buNone/>
              <a:defRPr sz="24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6161" y="33807541"/>
            <a:ext cx="17282160" cy="5068173"/>
          </a:xfrm>
        </p:spPr>
        <p:txBody>
          <a:bodyPr/>
          <a:lstStyle>
            <a:lvl1pPr marL="0" indent="0">
              <a:buNone/>
              <a:defRPr sz="1700"/>
            </a:lvl1pPr>
            <a:lvl2pPr marL="554081" indent="0">
              <a:buNone/>
              <a:defRPr sz="1500"/>
            </a:lvl2pPr>
            <a:lvl3pPr marL="1108161" indent="0">
              <a:buNone/>
              <a:defRPr sz="1200"/>
            </a:lvl3pPr>
            <a:lvl4pPr marL="1662242" indent="0">
              <a:buNone/>
              <a:defRPr sz="1100"/>
            </a:lvl4pPr>
            <a:lvl5pPr marL="2216323" indent="0">
              <a:buNone/>
              <a:defRPr sz="1100"/>
            </a:lvl5pPr>
            <a:lvl6pPr marL="2770403" indent="0">
              <a:buNone/>
              <a:defRPr sz="1100"/>
            </a:lvl6pPr>
            <a:lvl7pPr marL="3324484" indent="0">
              <a:buNone/>
              <a:defRPr sz="1100"/>
            </a:lvl7pPr>
            <a:lvl8pPr marL="3878565" indent="0">
              <a:buNone/>
              <a:defRPr sz="1100"/>
            </a:lvl8pPr>
            <a:lvl9pPr marL="4432645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CB947-BF78-4962-B2A8-A957243A0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456C0-8E5A-4461-9836-3F1C4CC9E4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DE355-5297-48C5-8210-8D9DB6C48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0E37-ACE3-4883-88A1-BAB852B818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37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646DC0-3F33-46C6-8C3A-9CDFF6C4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60588" y="3838575"/>
            <a:ext cx="24482425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2974" tIns="211486" rIns="422974" bIns="2114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BA75E3-31E3-43C7-A584-D4938C486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2477750"/>
            <a:ext cx="24482425" cy="259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2974" tIns="211486" rIns="422974" bIns="2114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2B6F52-971A-46CC-9F19-3E85F0B91B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60588" y="39357300"/>
            <a:ext cx="6000750" cy="287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22974" tIns="211486" rIns="422974" bIns="211486" numCol="1" anchor="t" anchorCtr="0" compatLnSpc="1">
            <a:prstTxWarp prst="textNoShape">
              <a:avLst/>
            </a:prstTxWarp>
          </a:bodyPr>
          <a:lstStyle>
            <a:lvl1pPr>
              <a:defRPr sz="65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E938CC-3359-4A5A-9C02-E14951A34D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39357300"/>
            <a:ext cx="9121775" cy="287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22974" tIns="211486" rIns="422974" bIns="211486" numCol="1" anchor="t" anchorCtr="0" compatLnSpc="1">
            <a:prstTxWarp prst="textNoShape">
              <a:avLst/>
            </a:prstTxWarp>
          </a:bodyPr>
          <a:lstStyle>
            <a:lvl1pPr algn="ctr">
              <a:defRPr sz="6500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74ED27-8D72-4755-A31B-7D2F22BA6C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39357300"/>
            <a:ext cx="6000750" cy="287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22974" tIns="211486" rIns="422974" bIns="211486" numCol="1" anchor="t" anchorCtr="0" compatLnSpc="1">
            <a:prstTxWarp prst="textNoShape">
              <a:avLst/>
            </a:prstTxWarp>
          </a:bodyPr>
          <a:lstStyle>
            <a:lvl1pPr algn="r">
              <a:defRPr sz="65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91BAD393-F525-485C-965C-ACACB335BE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275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2275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  <a:ea typeface="ヒラギノ角ゴ Pro W3" charset="-128"/>
          <a:cs typeface="ヒラギノ角ゴ Pro W3" charset="-128"/>
        </a:defRPr>
      </a:lvl2pPr>
      <a:lvl3pPr algn="ctr" defTabSz="42275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  <a:ea typeface="ヒラギノ角ゴ Pro W3" charset="-128"/>
          <a:cs typeface="ヒラギノ角ゴ Pro W3" charset="-128"/>
        </a:defRPr>
      </a:lvl3pPr>
      <a:lvl4pPr algn="ctr" defTabSz="42275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  <a:ea typeface="ヒラギノ角ゴ Pro W3" charset="-128"/>
          <a:cs typeface="ヒラギノ角ゴ Pro W3" charset="-128"/>
        </a:defRPr>
      </a:lvl4pPr>
      <a:lvl5pPr algn="ctr" defTabSz="42275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  <a:ea typeface="ヒラギノ角ゴ Pro W3" charset="-128"/>
          <a:cs typeface="ヒラギノ角ゴ Pro W3" charset="-128"/>
        </a:defRPr>
      </a:lvl5pPr>
      <a:lvl6pPr marL="554081" algn="ctr" defTabSz="42287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</a:defRPr>
      </a:lvl6pPr>
      <a:lvl7pPr marL="1108161" algn="ctr" defTabSz="42287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</a:defRPr>
      </a:lvl7pPr>
      <a:lvl8pPr marL="1662242" algn="ctr" defTabSz="42287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</a:defRPr>
      </a:lvl8pPr>
      <a:lvl9pPr marL="2216323" algn="ctr" defTabSz="4228713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Times New Roman"/>
        </a:defRPr>
      </a:lvl9pPr>
    </p:titleStyle>
    <p:bodyStyle>
      <a:lvl1pPr marL="1584325" indent="-1584325" algn="l" defTabSz="4227513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3435350" indent="-1319213" algn="l" defTabSz="4227513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5286375" indent="-1057275" algn="l" defTabSz="42275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7400925" indent="-1055688" algn="l" defTabSz="422751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9517063" indent="-1057275" algn="l" defTabSz="42275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10071571" indent="-1058140" algn="l" defTabSz="42287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625652" indent="-1058140" algn="l" defTabSz="42287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1179733" indent="-1058140" algn="l" defTabSz="42287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733813" indent="-1058140" algn="l" defTabSz="42287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81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161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242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6323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403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484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565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45" algn="l" defTabSz="11081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asmendes@fei.edu.br?Subject=CS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asmendes@fei.edu.br?Subject=CS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asmendes@fei.edu.br?Subject=CS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2">
            <a:extLst>
              <a:ext uri="{FF2B5EF4-FFF2-40B4-BE49-F238E27FC236}">
                <a16:creationId xmlns:a16="http://schemas.microsoft.com/office/drawing/2014/main" id="{EB9AECBB-ECEC-461D-9687-BABD4034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376738"/>
            <a:ext cx="28803600" cy="22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Aluno:</a:t>
            </a:r>
            <a:r>
              <a:rPr lang="pt-BR" altLang="pt-BR" sz="4400" dirty="0">
                <a:solidFill>
                  <a:srgbClr val="101D61"/>
                </a:solidFill>
                <a:latin typeface="+mj-lt"/>
              </a:rPr>
              <a:t> </a:t>
            </a:r>
            <a:r>
              <a:rPr lang="pt-BR" altLang="pt-BR" sz="4400" dirty="0">
                <a:latin typeface="+mj-lt"/>
              </a:rPr>
              <a:t>Gabriela </a:t>
            </a:r>
            <a:r>
              <a:rPr lang="pt-BR" altLang="pt-BR" sz="4400" dirty="0" err="1">
                <a:latin typeface="+mj-lt"/>
              </a:rPr>
              <a:t>constantino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votre</a:t>
            </a:r>
            <a:r>
              <a:rPr lang="pt-BR" altLang="pt-BR" sz="4400" dirty="0">
                <a:latin typeface="+mj-lt"/>
              </a:rPr>
              <a:t>,  Nicholas </a:t>
            </a:r>
            <a:r>
              <a:rPr lang="pt-BR" altLang="pt-BR" sz="4400" dirty="0" err="1">
                <a:latin typeface="+mj-lt"/>
              </a:rPr>
              <a:t>Cirillo</a:t>
            </a:r>
            <a:r>
              <a:rPr lang="pt-BR" altLang="pt-BR" sz="4400" dirty="0">
                <a:latin typeface="+mj-lt"/>
              </a:rPr>
              <a:t>, Diego Rodrigo </a:t>
            </a:r>
            <a:r>
              <a:rPr lang="pt-BR" altLang="pt-BR" sz="4400" dirty="0" err="1">
                <a:latin typeface="+mj-lt"/>
              </a:rPr>
              <a:t>Baghin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Aranda</a:t>
            </a:r>
            <a:r>
              <a:rPr lang="pt-BR" altLang="pt-BR" sz="4400" dirty="0">
                <a:latin typeface="+mj-lt"/>
              </a:rPr>
              <a:t>, Gabriel Lobo </a:t>
            </a:r>
            <a:r>
              <a:rPr lang="pt-BR" altLang="pt-BR" sz="4400" dirty="0" err="1">
                <a:latin typeface="+mj-lt"/>
              </a:rPr>
              <a:t>Fanucchi</a:t>
            </a:r>
            <a:r>
              <a:rPr lang="pt-BR" altLang="pt-BR" sz="4400" dirty="0">
                <a:latin typeface="+mj-lt"/>
              </a:rPr>
              <a:t>, Luca Sanches, Lucas </a:t>
            </a:r>
            <a:r>
              <a:rPr lang="pt-BR" altLang="pt-BR" sz="4400" dirty="0" err="1">
                <a:latin typeface="+mj-lt"/>
              </a:rPr>
              <a:t>Aímola</a:t>
            </a:r>
            <a:r>
              <a:rPr lang="pt-BR" altLang="pt-BR" sz="4400" dirty="0">
                <a:latin typeface="+mj-lt"/>
              </a:rPr>
              <a:t>, Lucas </a:t>
            </a:r>
            <a:r>
              <a:rPr lang="pt-BR" altLang="pt-BR" sz="4400" dirty="0" err="1">
                <a:latin typeface="+mj-lt"/>
              </a:rPr>
              <a:t>Callegare</a:t>
            </a:r>
            <a:r>
              <a:rPr lang="pt-BR" altLang="pt-BR" sz="4400" dirty="0">
                <a:latin typeface="+mj-lt"/>
              </a:rPr>
              <a:t>, Felipe </a:t>
            </a:r>
            <a:r>
              <a:rPr lang="pt-BR" altLang="pt-BR" sz="4400" dirty="0" err="1">
                <a:latin typeface="+mj-lt"/>
              </a:rPr>
              <a:t>Kawahisa</a:t>
            </a:r>
            <a:r>
              <a:rPr lang="pt-BR" altLang="pt-BR" sz="4400" dirty="0">
                <a:latin typeface="+mj-lt"/>
              </a:rPr>
              <a:t>, Mateus Crudo </a:t>
            </a:r>
          </a:p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Orientador: </a:t>
            </a:r>
            <a:r>
              <a:rPr lang="pt-BR" altLang="pt-BR" sz="4400" dirty="0">
                <a:latin typeface="+mj-lt"/>
              </a:rPr>
              <a:t>André de Souza Mendes (</a:t>
            </a:r>
            <a:r>
              <a:rPr lang="pt-BR" sz="4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asmendes@fei.edu.br</a:t>
            </a:r>
            <a:r>
              <a:rPr lang="pt-BR" sz="4400" dirty="0">
                <a:latin typeface="+mj-lt"/>
              </a:rPr>
              <a:t>)</a:t>
            </a:r>
            <a:endParaRPr lang="pt-BR" altLang="pt-BR" sz="4400" dirty="0">
              <a:latin typeface="+mj-lt"/>
            </a:endParaRPr>
          </a:p>
        </p:txBody>
      </p:sp>
      <p:sp>
        <p:nvSpPr>
          <p:cNvPr id="15362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63424" y="6980313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15363" name="Text Box 11">
            <a:extLst>
              <a:ext uri="{FF2B5EF4-FFF2-40B4-BE49-F238E27FC236}">
                <a16:creationId xmlns:a16="http://schemas.microsoft.com/office/drawing/2014/main" id="{DB8ED873-1104-4166-9ABE-FBFAA80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06675"/>
            <a:ext cx="2880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/>
            <a:r>
              <a:rPr lang="pt-BR" altLang="pt-BR" sz="8700" b="1" dirty="0">
                <a:solidFill>
                  <a:srgbClr val="101D61"/>
                </a:solidFill>
                <a:latin typeface="Arial" panose="020B0604020202020204" pitchFamily="34" charset="0"/>
              </a:rPr>
              <a:t>Driver Technology</a:t>
            </a: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59132939-AA97-476E-A838-E70B9D7522EE}"/>
              </a:ext>
            </a:extLst>
          </p:cNvPr>
          <p:cNvSpPr/>
          <p:nvPr/>
        </p:nvSpPr>
        <p:spPr bwMode="auto">
          <a:xfrm rot="5400000">
            <a:off x="9498806" y="-9049543"/>
            <a:ext cx="1741487" cy="20739100"/>
          </a:xfrm>
          <a:prstGeom prst="round2SameRect">
            <a:avLst/>
          </a:prstGeom>
          <a:solidFill>
            <a:srgbClr val="101D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2400" dirty="0">
              <a:latin typeface="Times New Roman"/>
              <a:cs typeface="ヒラギノ角ゴ Pro W3" charset="-128"/>
            </a:endParaRP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008B2934-2BCA-4501-8D51-1F87A5BF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787400"/>
            <a:ext cx="16562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6600" b="1" dirty="0">
                <a:solidFill>
                  <a:schemeClr val="bg1"/>
                </a:solidFill>
                <a:latin typeface="Arial" panose="020B0604020202020204" pitchFamily="34" charset="0"/>
              </a:rPr>
              <a:t>Engenharia Mecânica</a:t>
            </a:r>
          </a:p>
        </p:txBody>
      </p:sp>
      <p:pic>
        <p:nvPicPr>
          <p:cNvPr id="15366" name="Imagem 4" descr="Uma imagem contendo jogador, televisão, monitor, escuro&#10;&#10;Descrição gerada automaticamente">
            <a:extLst>
              <a:ext uri="{FF2B5EF4-FFF2-40B4-BE49-F238E27FC236}">
                <a16:creationId xmlns:a16="http://schemas.microsoft.com/office/drawing/2014/main" id="{6C7042BC-0B9A-4EC8-8820-D7A8A381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8879463"/>
            <a:ext cx="2894488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A5B049C6-9A37-4504-86BF-9ED7D64A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488" y="39708138"/>
            <a:ext cx="30924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4" descr="Uma imagem contendo desenho, relógio, placa&#10;&#10;Descrição gerada automaticamente">
            <a:extLst>
              <a:ext uri="{FF2B5EF4-FFF2-40B4-BE49-F238E27FC236}">
                <a16:creationId xmlns:a16="http://schemas.microsoft.com/office/drawing/2014/main" id="{593AD483-8749-472B-A154-B119271B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9816088"/>
            <a:ext cx="89439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E4E10E9-E3A1-44B2-A7BD-9C76E4DCF6D2}"/>
              </a:ext>
            </a:extLst>
          </p:cNvPr>
          <p:cNvGrpSpPr/>
          <p:nvPr/>
        </p:nvGrpSpPr>
        <p:grpSpPr>
          <a:xfrm>
            <a:off x="381197" y="7657731"/>
            <a:ext cx="8827738" cy="7887496"/>
            <a:chOff x="1093892" y="7102182"/>
            <a:chExt cx="11494135" cy="1149413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B7EFE915-1B88-4CE2-A827-8EAA0F13BCA9}"/>
                </a:ext>
              </a:extLst>
            </p:cNvPr>
            <p:cNvSpPr/>
            <p:nvPr/>
          </p:nvSpPr>
          <p:spPr bwMode="auto">
            <a:xfrm>
              <a:off x="2808512" y="7700964"/>
              <a:ext cx="8064896" cy="1029657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</a:endParaRPr>
            </a:p>
          </p:txBody>
        </p:sp>
        <p:pic>
          <p:nvPicPr>
            <p:cNvPr id="15370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DB31671B-0E03-49C0-8E08-0321FB05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92" y="7102182"/>
              <a:ext cx="11494135" cy="11494135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BDD36C-B7B8-438D-874F-86292B1C7BBC}"/>
              </a:ext>
            </a:extLst>
          </p:cNvPr>
          <p:cNvSpPr txBox="1"/>
          <p:nvPr/>
        </p:nvSpPr>
        <p:spPr>
          <a:xfrm>
            <a:off x="10022507" y="8899613"/>
            <a:ext cx="1719034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4400" b="0" i="0" u="none" strike="noStrike" dirty="0">
                <a:solidFill>
                  <a:srgbClr val="000000"/>
                </a:solidFill>
                <a:effectLst/>
              </a:rPr>
              <a:t>O objetivo do projeto é desenvolver um sistema de condução capaz de ser operado remotamente e, consequentemente, diminuir a quantidade de motoristas utilizados no setor de manutenção e focar seus esforços no deslocamento de cargas nas estradas. </a:t>
            </a:r>
            <a:endParaRPr lang="pt-BR" sz="4400" dirty="0">
              <a:effectLst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4400" b="0" i="0" u="none" strike="noStrike" dirty="0">
                <a:solidFill>
                  <a:srgbClr val="000000"/>
                </a:solidFill>
                <a:effectLst/>
              </a:rPr>
              <a:t>Um sistema de mobilidade teleguiada, ou seja, guiar um veículo através de sistemas de controle mecânicos sem a necessidade de estar dentro do cockpit, é uma das possíveis soluções para uma maior agilidade nas operações das empresas logísticas, que utilizam hoje uma equipe de operadores que entram e saem dos caminhões diversas vezes ao dia para fazer movimentações simples e previstas.</a:t>
            </a:r>
          </a:p>
        </p:txBody>
      </p:sp>
      <p:pic>
        <p:nvPicPr>
          <p:cNvPr id="15372" name="Picture 12" descr="A picture containing text, tree, outdoor, truck&#10;&#10;Description automatically generated">
            <a:extLst>
              <a:ext uri="{FF2B5EF4-FFF2-40B4-BE49-F238E27FC236}">
                <a16:creationId xmlns:a16="http://schemas.microsoft.com/office/drawing/2014/main" id="{BD9ECF19-0283-454E-8D4D-A941D1BA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23"/>
          <a:stretch/>
        </p:blipFill>
        <p:spPr bwMode="auto">
          <a:xfrm>
            <a:off x="17257127" y="17319971"/>
            <a:ext cx="9372525" cy="76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8E925C-CF00-44A1-A1E1-EFAF10390076}"/>
              </a:ext>
            </a:extLst>
          </p:cNvPr>
          <p:cNvSpPr txBox="1"/>
          <p:nvPr/>
        </p:nvSpPr>
        <p:spPr>
          <a:xfrm>
            <a:off x="1104901" y="18717617"/>
            <a:ext cx="1488107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   O projeto foi pensado em conversas com a JSL, empresa do ramo de  serviços de transporte e logística.</a:t>
            </a:r>
          </a:p>
          <a:p>
            <a:pPr algn="just"/>
            <a:r>
              <a:rPr lang="pt-BR" sz="4400" dirty="0"/>
              <a:t>A </a:t>
            </a:r>
            <a:r>
              <a:rPr lang="pt-BR" sz="4400" dirty="0" err="1"/>
              <a:t>idéia</a:t>
            </a:r>
            <a:r>
              <a:rPr lang="pt-BR" sz="4400" dirty="0"/>
              <a:t> inicial era de propor uma solução que diminuísse o tempo de espera do colaborador para o descarregamento, sendo assim possível diminuir o tempo total de entrega.</a:t>
            </a:r>
          </a:p>
          <a:p>
            <a:pPr algn="just"/>
            <a:endParaRPr lang="pt-BR" sz="4400" dirty="0"/>
          </a:p>
          <a:p>
            <a:pPr algn="just"/>
            <a:r>
              <a:rPr lang="pt-BR" sz="4400" dirty="0"/>
              <a:t>   Sendo assim, foi pensado pelo grupo que um caminhão que poderia ser guiado por um operador dentro de uma sala, e assim diminuiria totalmente o tempo, pois o motorista viria apenas descarregar e carregar o seu caminhão.</a:t>
            </a:r>
          </a:p>
          <a:p>
            <a:endParaRPr lang="pt-BR" sz="3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218C16-DED5-4DC6-830B-066CD278C830}"/>
              </a:ext>
            </a:extLst>
          </p:cNvPr>
          <p:cNvSpPr txBox="1"/>
          <p:nvPr/>
        </p:nvSpPr>
        <p:spPr>
          <a:xfrm>
            <a:off x="13545149" y="7854945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INTRODUÇÃO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2BE6EE-9E74-4851-B665-D345B9342A6D}"/>
              </a:ext>
            </a:extLst>
          </p:cNvPr>
          <p:cNvSpPr txBox="1"/>
          <p:nvPr/>
        </p:nvSpPr>
        <p:spPr>
          <a:xfrm>
            <a:off x="2736504" y="17637496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MOTIVAÇÃO DE ESTUDO</a:t>
            </a:r>
          </a:p>
        </p:txBody>
      </p:sp>
      <p:sp>
        <p:nvSpPr>
          <p:cNvPr id="18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15824" y="16845409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63424" y="26062433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0BF051D-F49C-4F6F-B6AE-7850D127DC3C}"/>
              </a:ext>
            </a:extLst>
          </p:cNvPr>
          <p:cNvSpPr txBox="1"/>
          <p:nvPr/>
        </p:nvSpPr>
        <p:spPr>
          <a:xfrm>
            <a:off x="15507407" y="26471011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LEIS E BENCHMARKING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DBDD36C-B7B8-438D-874F-86292B1C7BBC}"/>
              </a:ext>
            </a:extLst>
          </p:cNvPr>
          <p:cNvSpPr txBox="1"/>
          <p:nvPr/>
        </p:nvSpPr>
        <p:spPr>
          <a:xfrm>
            <a:off x="10759135" y="27573530"/>
            <a:ext cx="17828641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4400" dirty="0">
                <a:effectLst/>
              </a:rPr>
              <a:t> Para a execução deste projeto, foi pesquisado sobre a possibilidade de existirem leis para veículos teleguiados, como no Brasil ainda não existem leis sobre o assunto, ent</a:t>
            </a:r>
            <a:r>
              <a:rPr lang="pt-BR" sz="4400" dirty="0"/>
              <a:t>ão foi decidido utilizar como base as normas regulamentadoras, sendo assim , 4 delas de suma importância para a realização deste projeto: </a:t>
            </a:r>
            <a:r>
              <a:rPr lang="pt-BR" sz="4400" dirty="0">
                <a:effectLst/>
              </a:rPr>
              <a:t>NR1,</a:t>
            </a:r>
            <a:r>
              <a:rPr lang="pt-BR" sz="4400" dirty="0"/>
              <a:t>NR12,</a:t>
            </a:r>
            <a:r>
              <a:rPr lang="pt-BR" sz="4400" dirty="0">
                <a:effectLst/>
              </a:rPr>
              <a:t>NR1</a:t>
            </a:r>
            <a:r>
              <a:rPr lang="pt-BR" sz="4400" dirty="0"/>
              <a:t>7 e </a:t>
            </a:r>
            <a:r>
              <a:rPr lang="pt-BR" sz="4400" dirty="0">
                <a:effectLst/>
              </a:rPr>
              <a:t>NR26.</a:t>
            </a:r>
            <a:endParaRPr lang="pt-BR" sz="44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4400" dirty="0">
              <a:effectLst/>
            </a:endParaRP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4400" dirty="0">
                <a:effectLst/>
              </a:rPr>
              <a:t>Para o Benchmarking, </a:t>
            </a:r>
            <a:r>
              <a:rPr lang="pt-BR" sz="4400" dirty="0"/>
              <a:t>foi descoberto o uso de outros tipos de projetos de automóveis teleguiados, empresas como Uber, </a:t>
            </a:r>
            <a:r>
              <a:rPr lang="pt-BR" sz="4400" dirty="0" err="1"/>
              <a:t>Amazon</a:t>
            </a:r>
            <a:r>
              <a:rPr lang="pt-BR" sz="4400" dirty="0"/>
              <a:t>, Google e Tesla já estão com projetos em desenvolvimento, na USP são </a:t>
            </a:r>
            <a:r>
              <a:rPr lang="pt-BR" sz="4400" dirty="0" err="1"/>
              <a:t>carlos</a:t>
            </a:r>
            <a:r>
              <a:rPr lang="pt-BR" sz="4400" dirty="0"/>
              <a:t> houve uma tentativa de projeto, porém nenhum dado foi achado nas pesquisas.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44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r>
              <a:rPr lang="pt-BR" sz="4400" dirty="0"/>
              <a:t>É necessário entender a diferença entre Teleguiado e Autônomo, o primeiro se refere a uma pessoa que guia o veiculo de fora da cabine, autônomo se refere a uma IA guiando o veiculo, apesar de constar um teleguiado como autônomo nas regras gerais, a nomenclatura “Veiculo autônomo” não é a mais adequada para definir este projeto.</a:t>
            </a:r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84F0CA4C-A09C-457A-87DD-F054F200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8" y="28220042"/>
            <a:ext cx="9193393" cy="82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71F73F5-2BC3-40F0-B99B-8A78D296AF96}"/>
              </a:ext>
            </a:extLst>
          </p:cNvPr>
          <p:cNvSpPr txBox="1"/>
          <p:nvPr/>
        </p:nvSpPr>
        <p:spPr>
          <a:xfrm>
            <a:off x="3024536" y="1576303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Autor,2021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3882AF8-EF22-4A75-AAD4-E3477DE1BF9D}"/>
              </a:ext>
            </a:extLst>
          </p:cNvPr>
          <p:cNvSpPr txBox="1"/>
          <p:nvPr/>
        </p:nvSpPr>
        <p:spPr>
          <a:xfrm>
            <a:off x="19946416" y="2519342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JSL,2021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364004-9356-41F6-A739-A68F65D4E216}"/>
              </a:ext>
            </a:extLst>
          </p:cNvPr>
          <p:cNvSpPr txBox="1"/>
          <p:nvPr/>
        </p:nvSpPr>
        <p:spPr>
          <a:xfrm>
            <a:off x="1761444" y="36842725"/>
            <a:ext cx="678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SAE </a:t>
            </a:r>
            <a:r>
              <a:rPr lang="pt-BR" sz="3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International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2018</a:t>
            </a:r>
            <a:endParaRPr lang="pt-B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2">
            <a:extLst>
              <a:ext uri="{FF2B5EF4-FFF2-40B4-BE49-F238E27FC236}">
                <a16:creationId xmlns:a16="http://schemas.microsoft.com/office/drawing/2014/main" id="{EB9AECBB-ECEC-461D-9687-BABD4034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2737" y="4474697"/>
            <a:ext cx="28803600" cy="292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Aluno:</a:t>
            </a:r>
            <a:r>
              <a:rPr lang="pt-BR" altLang="pt-BR" sz="4400" dirty="0">
                <a:solidFill>
                  <a:srgbClr val="101D61"/>
                </a:solidFill>
                <a:latin typeface="+mj-lt"/>
              </a:rPr>
              <a:t> </a:t>
            </a:r>
            <a:r>
              <a:rPr lang="pt-BR" altLang="pt-BR" sz="4400" dirty="0">
                <a:latin typeface="+mj-lt"/>
              </a:rPr>
              <a:t>Gabriela </a:t>
            </a:r>
            <a:r>
              <a:rPr lang="pt-BR" altLang="pt-BR" sz="4400" dirty="0" err="1">
                <a:latin typeface="+mj-lt"/>
              </a:rPr>
              <a:t>constantino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votre</a:t>
            </a:r>
            <a:r>
              <a:rPr lang="pt-BR" altLang="pt-BR" sz="4400" dirty="0">
                <a:latin typeface="+mj-lt"/>
              </a:rPr>
              <a:t>,  Nicholas </a:t>
            </a:r>
            <a:r>
              <a:rPr lang="pt-BR" altLang="pt-BR" sz="4400" dirty="0" err="1">
                <a:latin typeface="+mj-lt"/>
              </a:rPr>
              <a:t>Cirillo</a:t>
            </a:r>
            <a:r>
              <a:rPr lang="pt-BR" altLang="pt-BR" sz="4400" dirty="0">
                <a:latin typeface="+mj-lt"/>
              </a:rPr>
              <a:t>, Diego Rodrigo </a:t>
            </a:r>
            <a:r>
              <a:rPr lang="pt-BR" altLang="pt-BR" sz="4400" dirty="0" err="1">
                <a:latin typeface="+mj-lt"/>
              </a:rPr>
              <a:t>Baghin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Aranda</a:t>
            </a:r>
            <a:r>
              <a:rPr lang="pt-BR" altLang="pt-BR" sz="4400" dirty="0">
                <a:latin typeface="+mj-lt"/>
              </a:rPr>
              <a:t>, Gabriel Lobo </a:t>
            </a:r>
            <a:r>
              <a:rPr lang="pt-BR" altLang="pt-BR" sz="4400" dirty="0" err="1">
                <a:latin typeface="+mj-lt"/>
              </a:rPr>
              <a:t>Fanucchi</a:t>
            </a:r>
            <a:r>
              <a:rPr lang="pt-BR" altLang="pt-BR" sz="4400" dirty="0">
                <a:latin typeface="+mj-lt"/>
              </a:rPr>
              <a:t>, Luca Sanches, Lucas </a:t>
            </a:r>
            <a:r>
              <a:rPr lang="pt-BR" altLang="pt-BR" sz="4400" dirty="0" err="1">
                <a:latin typeface="+mj-lt"/>
              </a:rPr>
              <a:t>Aímola</a:t>
            </a:r>
            <a:r>
              <a:rPr lang="pt-BR" altLang="pt-BR" sz="4400" dirty="0">
                <a:latin typeface="+mj-lt"/>
              </a:rPr>
              <a:t>, Lucas </a:t>
            </a:r>
            <a:r>
              <a:rPr lang="pt-BR" altLang="pt-BR" sz="4400" dirty="0" err="1">
                <a:latin typeface="+mj-lt"/>
              </a:rPr>
              <a:t>Callegare</a:t>
            </a:r>
            <a:r>
              <a:rPr lang="pt-BR" altLang="pt-BR" sz="4400" dirty="0">
                <a:latin typeface="+mj-lt"/>
              </a:rPr>
              <a:t>, Felipe </a:t>
            </a:r>
            <a:r>
              <a:rPr lang="pt-BR" altLang="pt-BR" sz="4400" dirty="0" err="1">
                <a:latin typeface="+mj-lt"/>
              </a:rPr>
              <a:t>Kawahisa</a:t>
            </a:r>
            <a:r>
              <a:rPr lang="pt-BR" altLang="pt-BR" sz="4400" dirty="0">
                <a:latin typeface="+mj-lt"/>
              </a:rPr>
              <a:t>, Mateus Crudo </a:t>
            </a:r>
          </a:p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Orientador: </a:t>
            </a:r>
            <a:r>
              <a:rPr lang="pt-BR" altLang="pt-BR" sz="4400" dirty="0">
                <a:latin typeface="+mj-lt"/>
              </a:rPr>
              <a:t>André de Souza Mendes (</a:t>
            </a:r>
            <a:r>
              <a:rPr lang="pt-BR" sz="4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asmendes@fei.edu.br</a:t>
            </a:r>
            <a:r>
              <a:rPr lang="pt-BR" sz="4400" dirty="0">
                <a:latin typeface="+mj-lt"/>
              </a:rPr>
              <a:t>)</a:t>
            </a:r>
            <a:endParaRPr lang="pt-BR" altLang="pt-BR" sz="4400" dirty="0">
              <a:latin typeface="+mj-lt"/>
            </a:endParaRPr>
          </a:p>
          <a:p>
            <a:pPr algn="ctr">
              <a:spcBef>
                <a:spcPts val="600"/>
              </a:spcBef>
            </a:pPr>
            <a:endParaRPr lang="pt-BR" altLang="pt-BR" sz="4100" dirty="0">
              <a:latin typeface="Arial" panose="020B0604020202020204" pitchFamily="34" charset="0"/>
            </a:endParaRPr>
          </a:p>
        </p:txBody>
      </p:sp>
      <p:sp>
        <p:nvSpPr>
          <p:cNvPr id="15362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063" y="7329798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15363" name="Text Box 11">
            <a:extLst>
              <a:ext uri="{FF2B5EF4-FFF2-40B4-BE49-F238E27FC236}">
                <a16:creationId xmlns:a16="http://schemas.microsoft.com/office/drawing/2014/main" id="{DB8ED873-1104-4166-9ABE-FBFAA80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06675"/>
            <a:ext cx="2880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/>
            <a:r>
              <a:rPr lang="pt-BR" altLang="pt-BR" sz="8700" b="1" dirty="0">
                <a:solidFill>
                  <a:srgbClr val="101D61"/>
                </a:solidFill>
                <a:latin typeface="Arial" panose="020B0604020202020204" pitchFamily="34" charset="0"/>
              </a:rPr>
              <a:t>Driver Technology</a:t>
            </a: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59132939-AA97-476E-A838-E70B9D7522EE}"/>
              </a:ext>
            </a:extLst>
          </p:cNvPr>
          <p:cNvSpPr/>
          <p:nvPr/>
        </p:nvSpPr>
        <p:spPr bwMode="auto">
          <a:xfrm rot="5400000">
            <a:off x="9498806" y="-9049543"/>
            <a:ext cx="1741487" cy="20739100"/>
          </a:xfrm>
          <a:prstGeom prst="round2SameRect">
            <a:avLst/>
          </a:prstGeom>
          <a:solidFill>
            <a:srgbClr val="101D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2400" dirty="0">
              <a:latin typeface="Times New Roman"/>
              <a:cs typeface="ヒラギノ角ゴ Pro W3" charset="-128"/>
            </a:endParaRP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008B2934-2BCA-4501-8D51-1F87A5BF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787400"/>
            <a:ext cx="16562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6600" b="1" dirty="0">
                <a:solidFill>
                  <a:schemeClr val="bg1"/>
                </a:solidFill>
                <a:latin typeface="Arial" panose="020B0604020202020204" pitchFamily="34" charset="0"/>
              </a:rPr>
              <a:t>Engenharia Mecânica</a:t>
            </a:r>
          </a:p>
        </p:txBody>
      </p:sp>
      <p:pic>
        <p:nvPicPr>
          <p:cNvPr id="15366" name="Imagem 4" descr="Uma imagem contendo jogador, televisão, monitor, escuro&#10;&#10;Descrição gerada automaticamente">
            <a:extLst>
              <a:ext uri="{FF2B5EF4-FFF2-40B4-BE49-F238E27FC236}">
                <a16:creationId xmlns:a16="http://schemas.microsoft.com/office/drawing/2014/main" id="{6C7042BC-0B9A-4EC8-8820-D7A8A381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8879463"/>
            <a:ext cx="2894488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A5B049C6-9A37-4504-86BF-9ED7D64A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488" y="39708138"/>
            <a:ext cx="30924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4" descr="Uma imagem contendo desenho, relógio, placa&#10;&#10;Descrição gerada automaticamente">
            <a:extLst>
              <a:ext uri="{FF2B5EF4-FFF2-40B4-BE49-F238E27FC236}">
                <a16:creationId xmlns:a16="http://schemas.microsoft.com/office/drawing/2014/main" id="{593AD483-8749-472B-A154-B119271B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9816088"/>
            <a:ext cx="89439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8E925C-CF00-44A1-A1E1-EFAF10390076}"/>
              </a:ext>
            </a:extLst>
          </p:cNvPr>
          <p:cNvSpPr txBox="1"/>
          <p:nvPr/>
        </p:nvSpPr>
        <p:spPr>
          <a:xfrm>
            <a:off x="1086644" y="11368733"/>
            <a:ext cx="16273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Para a comunicação, foi necessário utilizar Arduino como módulo, para conectar os sensores de movimento e a câmera, junto de um módulo de internet W510, ele seria capaz de enviar os dados para qualquer sistema IoT que ele estivesse conectado, gerando os dados necessários para que o operador consiga tomar decisões mais rapidamente.</a:t>
            </a:r>
          </a:p>
        </p:txBody>
      </p:sp>
      <p:pic>
        <p:nvPicPr>
          <p:cNvPr id="29698" name="Picture 2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E0874C5E-8D33-490D-9F14-3DDEB254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613" y="10085062"/>
            <a:ext cx="9135109" cy="62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CA3CDC-726A-4FC9-838A-5C8B2A074B1D}"/>
              </a:ext>
            </a:extLst>
          </p:cNvPr>
          <p:cNvSpPr txBox="1"/>
          <p:nvPr/>
        </p:nvSpPr>
        <p:spPr>
          <a:xfrm>
            <a:off x="3615678" y="9465934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COMUNICAÇÃO</a:t>
            </a:r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291746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C44695-8637-4D2B-A145-6035A50D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977" y="29110378"/>
            <a:ext cx="8064896" cy="7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F670D6-2451-43BD-BFB6-34EB062E6F01}"/>
              </a:ext>
            </a:extLst>
          </p:cNvPr>
          <p:cNvSpPr txBox="1"/>
          <p:nvPr/>
        </p:nvSpPr>
        <p:spPr>
          <a:xfrm>
            <a:off x="3702652" y="29465282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ESTRUTURAL:CÂMBIO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438697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A8E925C-CF00-44A1-A1E1-EFAF10390076}"/>
              </a:ext>
            </a:extLst>
          </p:cNvPr>
          <p:cNvSpPr txBox="1"/>
          <p:nvPr/>
        </p:nvSpPr>
        <p:spPr>
          <a:xfrm>
            <a:off x="11568284" y="22717808"/>
            <a:ext cx="162738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/>
              <a:t>   Uma das grandes vantagens do Simulink é a conexão com alguns equipamentos como o Logitech G29, volante utilizado para jogos que também podem servir para usso de simuladores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CCA3CDC-726A-4FC9-838A-5C8B2A074B1D}"/>
              </a:ext>
            </a:extLst>
          </p:cNvPr>
          <p:cNvSpPr txBox="1"/>
          <p:nvPr/>
        </p:nvSpPr>
        <p:spPr>
          <a:xfrm>
            <a:off x="14493974" y="20157777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DIRIGIBILIDADE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69" y="20157578"/>
            <a:ext cx="6858000" cy="6858000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811558" y="30454921"/>
            <a:ext cx="16830602" cy="911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/>
              <a:t>   O dispositivo responsável por movimentar o câmbio é composto por quatro elementos: um kit fuso de rosca trapezoidal, uma base fixadora cujo o objetivo de tal base é fixar o dispositivo no veículo, um motor de passo e um solenóide. Sua função é movimentar a alavanca do câmbio entre as estações P – parking, N – neutro ou ponto morto, R – marcha ré e D – drive.</a:t>
            </a:r>
          </a:p>
          <a:p>
            <a:pPr algn="just"/>
            <a:r>
              <a:rPr lang="pt-BR" sz="4400" dirty="0"/>
              <a:t>   O fuso de rosca trapezoidal é comumente utilizado em aplicações onde há atuação de movimento linear e transmissão de torque. Para que ocorra tal movimento é necessário acoplar uma porca (castanha) ao fuso de mesmo passo e diâmetro. </a:t>
            </a:r>
          </a:p>
          <a:p>
            <a:pPr algn="just"/>
            <a:r>
              <a:rPr lang="pt-BR" sz="4400" dirty="0"/>
              <a:t>   Todo o conjunto necessita de uma fonte de acionamento, optamos em nosso projeto por um motor de passo. 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EB1B3A1-3E8D-4D01-BD68-448B2C51620D}"/>
              </a:ext>
            </a:extLst>
          </p:cNvPr>
          <p:cNvSpPr txBox="1"/>
          <p:nvPr/>
        </p:nvSpPr>
        <p:spPr>
          <a:xfrm>
            <a:off x="19285598" y="16842879"/>
            <a:ext cx="835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Fonte: Arduino acervo de imagens 26,2021</a:t>
            </a:r>
            <a:endParaRPr lang="pt-BR" sz="36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63318EC-0302-49A3-B271-8FE70BCDF156}"/>
              </a:ext>
            </a:extLst>
          </p:cNvPr>
          <p:cNvSpPr txBox="1"/>
          <p:nvPr/>
        </p:nvSpPr>
        <p:spPr>
          <a:xfrm>
            <a:off x="3920702" y="27174109"/>
            <a:ext cx="450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Logitech,2021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8BD1159-735F-474A-88C2-FE6F721E0A5F}"/>
              </a:ext>
            </a:extLst>
          </p:cNvPr>
          <p:cNvSpPr txBox="1"/>
          <p:nvPr/>
        </p:nvSpPr>
        <p:spPr>
          <a:xfrm>
            <a:off x="22183304" y="37343455"/>
            <a:ext cx="373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Autor,2021</a:t>
            </a:r>
          </a:p>
        </p:txBody>
      </p:sp>
    </p:spTree>
    <p:extLst>
      <p:ext uri="{BB962C8B-B14F-4D97-AF65-F5344CB8AC3E}">
        <p14:creationId xmlns:p14="http://schemas.microsoft.com/office/powerpoint/2010/main" val="195308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2">
            <a:extLst>
              <a:ext uri="{FF2B5EF4-FFF2-40B4-BE49-F238E27FC236}">
                <a16:creationId xmlns:a16="http://schemas.microsoft.com/office/drawing/2014/main" id="{EB9AECBB-ECEC-461D-9687-BABD4034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4376738"/>
            <a:ext cx="28803600" cy="22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Aluno:</a:t>
            </a:r>
            <a:r>
              <a:rPr lang="pt-BR" altLang="pt-BR" sz="4400" dirty="0">
                <a:solidFill>
                  <a:srgbClr val="101D61"/>
                </a:solidFill>
                <a:latin typeface="+mj-lt"/>
              </a:rPr>
              <a:t> </a:t>
            </a:r>
            <a:r>
              <a:rPr lang="pt-BR" altLang="pt-BR" sz="4400" dirty="0">
                <a:latin typeface="+mj-lt"/>
              </a:rPr>
              <a:t>Gabriela </a:t>
            </a:r>
            <a:r>
              <a:rPr lang="pt-BR" altLang="pt-BR" sz="4400" dirty="0" err="1">
                <a:latin typeface="+mj-lt"/>
              </a:rPr>
              <a:t>constantino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votre</a:t>
            </a:r>
            <a:r>
              <a:rPr lang="pt-BR" altLang="pt-BR" sz="4400" dirty="0">
                <a:latin typeface="+mj-lt"/>
              </a:rPr>
              <a:t>,  Nicholas </a:t>
            </a:r>
            <a:r>
              <a:rPr lang="pt-BR" altLang="pt-BR" sz="4400" dirty="0" err="1">
                <a:latin typeface="+mj-lt"/>
              </a:rPr>
              <a:t>Cirillo</a:t>
            </a:r>
            <a:r>
              <a:rPr lang="pt-BR" altLang="pt-BR" sz="4400" dirty="0">
                <a:latin typeface="+mj-lt"/>
              </a:rPr>
              <a:t>, Diego Rodrigo </a:t>
            </a:r>
            <a:r>
              <a:rPr lang="pt-BR" altLang="pt-BR" sz="4400" dirty="0" err="1">
                <a:latin typeface="+mj-lt"/>
              </a:rPr>
              <a:t>Baghin</a:t>
            </a:r>
            <a:r>
              <a:rPr lang="pt-BR" altLang="pt-BR" sz="4400" dirty="0">
                <a:latin typeface="+mj-lt"/>
              </a:rPr>
              <a:t> </a:t>
            </a:r>
            <a:r>
              <a:rPr lang="pt-BR" altLang="pt-BR" sz="4400" dirty="0" err="1">
                <a:latin typeface="+mj-lt"/>
              </a:rPr>
              <a:t>Aranda</a:t>
            </a:r>
            <a:r>
              <a:rPr lang="pt-BR" altLang="pt-BR" sz="4400" dirty="0">
                <a:latin typeface="+mj-lt"/>
              </a:rPr>
              <a:t>, Gabriel Lobo </a:t>
            </a:r>
            <a:r>
              <a:rPr lang="pt-BR" altLang="pt-BR" sz="4400" dirty="0" err="1">
                <a:latin typeface="+mj-lt"/>
              </a:rPr>
              <a:t>Fanucchi</a:t>
            </a:r>
            <a:r>
              <a:rPr lang="pt-BR" altLang="pt-BR" sz="4400" dirty="0">
                <a:latin typeface="+mj-lt"/>
              </a:rPr>
              <a:t>, Luca Sanches, Lucas </a:t>
            </a:r>
            <a:r>
              <a:rPr lang="pt-BR" altLang="pt-BR" sz="4400" dirty="0" err="1">
                <a:latin typeface="+mj-lt"/>
              </a:rPr>
              <a:t>Aímola</a:t>
            </a:r>
            <a:r>
              <a:rPr lang="pt-BR" altLang="pt-BR" sz="4400" dirty="0">
                <a:latin typeface="+mj-lt"/>
              </a:rPr>
              <a:t>, Lucas </a:t>
            </a:r>
            <a:r>
              <a:rPr lang="pt-BR" altLang="pt-BR" sz="4400" dirty="0" err="1">
                <a:latin typeface="+mj-lt"/>
              </a:rPr>
              <a:t>Callegare</a:t>
            </a:r>
            <a:r>
              <a:rPr lang="pt-BR" altLang="pt-BR" sz="4400" dirty="0">
                <a:latin typeface="+mj-lt"/>
              </a:rPr>
              <a:t>, Felipe </a:t>
            </a:r>
            <a:r>
              <a:rPr lang="pt-BR" altLang="pt-BR" sz="4400" dirty="0" err="1">
                <a:latin typeface="+mj-lt"/>
              </a:rPr>
              <a:t>Kawahisa</a:t>
            </a:r>
            <a:r>
              <a:rPr lang="pt-BR" altLang="pt-BR" sz="4400" dirty="0">
                <a:latin typeface="+mj-lt"/>
              </a:rPr>
              <a:t>, Mateus Crudo </a:t>
            </a:r>
          </a:p>
          <a:p>
            <a:pPr algn="ctr">
              <a:spcBef>
                <a:spcPts val="600"/>
              </a:spcBef>
            </a:pPr>
            <a:r>
              <a:rPr lang="pt-BR" altLang="pt-BR" sz="4400" b="1" dirty="0">
                <a:solidFill>
                  <a:srgbClr val="101D61"/>
                </a:solidFill>
                <a:latin typeface="+mj-lt"/>
              </a:rPr>
              <a:t>Orientador: </a:t>
            </a:r>
            <a:r>
              <a:rPr lang="pt-BR" altLang="pt-BR" sz="4400" dirty="0">
                <a:latin typeface="+mj-lt"/>
              </a:rPr>
              <a:t>André de Souza Mendes (</a:t>
            </a:r>
            <a:r>
              <a:rPr lang="pt-BR" sz="44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asmendes@fei.edu.br</a:t>
            </a:r>
            <a:r>
              <a:rPr lang="pt-BR" sz="4400" dirty="0">
                <a:latin typeface="+mj-lt"/>
              </a:rPr>
              <a:t>)</a:t>
            </a:r>
            <a:endParaRPr lang="pt-BR" altLang="pt-BR" sz="4400" dirty="0">
              <a:latin typeface="+mj-lt"/>
            </a:endParaRPr>
          </a:p>
        </p:txBody>
      </p:sp>
      <p:sp>
        <p:nvSpPr>
          <p:cNvPr id="15362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7412361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sp>
        <p:nvSpPr>
          <p:cNvPr id="15363" name="Text Box 11">
            <a:extLst>
              <a:ext uri="{FF2B5EF4-FFF2-40B4-BE49-F238E27FC236}">
                <a16:creationId xmlns:a16="http://schemas.microsoft.com/office/drawing/2014/main" id="{DB8ED873-1104-4166-9ABE-FBFAA80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06675"/>
            <a:ext cx="288036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00" tIns="52250" rIns="104500" bIns="52250">
            <a:spAutoFit/>
          </a:bodyPr>
          <a:lstStyle>
            <a:lvl1pPr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1pPr>
            <a:lvl2pPr marL="742950" indent="-28575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3pPr>
            <a:lvl4pPr marL="16002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4pPr>
            <a:lvl5pPr marL="2057400" indent="-228600" defTabSz="1044575"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9pPr>
          </a:lstStyle>
          <a:p>
            <a:pPr algn="ctr"/>
            <a:r>
              <a:rPr lang="pt-BR" altLang="pt-BR" sz="8700" b="1" dirty="0">
                <a:solidFill>
                  <a:srgbClr val="101D61"/>
                </a:solidFill>
                <a:latin typeface="Arial" panose="020B0604020202020204" pitchFamily="34" charset="0"/>
              </a:rPr>
              <a:t>Driver Technology</a:t>
            </a: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59132939-AA97-476E-A838-E70B9D7522EE}"/>
              </a:ext>
            </a:extLst>
          </p:cNvPr>
          <p:cNvSpPr/>
          <p:nvPr/>
        </p:nvSpPr>
        <p:spPr bwMode="auto">
          <a:xfrm rot="5400000">
            <a:off x="9498806" y="-9049543"/>
            <a:ext cx="1741487" cy="20739100"/>
          </a:xfrm>
          <a:prstGeom prst="round2SameRect">
            <a:avLst/>
          </a:prstGeom>
          <a:solidFill>
            <a:srgbClr val="101D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sz="2400" dirty="0">
              <a:latin typeface="Times New Roman"/>
              <a:cs typeface="ヒラギノ角ゴ Pro W3" charset="-128"/>
            </a:endParaRP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008B2934-2BCA-4501-8D51-1F87A5BF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787400"/>
            <a:ext cx="16562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6600" b="1" dirty="0">
                <a:solidFill>
                  <a:schemeClr val="bg1"/>
                </a:solidFill>
                <a:latin typeface="Arial" panose="020B0604020202020204" pitchFamily="34" charset="0"/>
              </a:rPr>
              <a:t>Engenharia Mecânica</a:t>
            </a:r>
          </a:p>
        </p:txBody>
      </p:sp>
      <p:pic>
        <p:nvPicPr>
          <p:cNvPr id="15366" name="Imagem 4" descr="Uma imagem contendo jogador, televisão, monitor, escuro&#10;&#10;Descrição gerada automaticamente">
            <a:extLst>
              <a:ext uri="{FF2B5EF4-FFF2-40B4-BE49-F238E27FC236}">
                <a16:creationId xmlns:a16="http://schemas.microsoft.com/office/drawing/2014/main" id="{6C7042BC-0B9A-4EC8-8820-D7A8A381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8879463"/>
            <a:ext cx="28944888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A5B049C6-9A37-4504-86BF-9ED7D64A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488" y="39708138"/>
            <a:ext cx="309245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m 4" descr="Uma imagem contendo desenho, relógio, placa&#10;&#10;Descrição gerada automaticamente">
            <a:extLst>
              <a:ext uri="{FF2B5EF4-FFF2-40B4-BE49-F238E27FC236}">
                <a16:creationId xmlns:a16="http://schemas.microsoft.com/office/drawing/2014/main" id="{593AD483-8749-472B-A154-B119271B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9816088"/>
            <a:ext cx="89439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BDD36C-B7B8-438D-874F-86292B1C7BBC}"/>
              </a:ext>
            </a:extLst>
          </p:cNvPr>
          <p:cNvSpPr txBox="1"/>
          <p:nvPr/>
        </p:nvSpPr>
        <p:spPr>
          <a:xfrm>
            <a:off x="13213137" y="10446798"/>
            <a:ext cx="13718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  <a:p>
            <a:pPr indent="449580" algn="just" rtl="0">
              <a:spcBef>
                <a:spcPts val="0"/>
              </a:spcBef>
              <a:spcAft>
                <a:spcPts val="0"/>
              </a:spcAft>
            </a:pPr>
            <a:endParaRPr lang="pt-BR" sz="3200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C49435E-A187-46B7-BC7F-0C4A207E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808" y="18546800"/>
            <a:ext cx="9743305" cy="91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0F670D6-2451-43BD-BFB6-34EB062E6F01}"/>
              </a:ext>
            </a:extLst>
          </p:cNvPr>
          <p:cNvSpPr txBox="1"/>
          <p:nvPr/>
        </p:nvSpPr>
        <p:spPr>
          <a:xfrm>
            <a:off x="15233575" y="10190834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ESTRUTURAL:VOLANTE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7B8C40-A7C2-4731-8F98-2F954D757C82}"/>
              </a:ext>
            </a:extLst>
          </p:cNvPr>
          <p:cNvSpPr txBox="1"/>
          <p:nvPr/>
        </p:nvSpPr>
        <p:spPr>
          <a:xfrm>
            <a:off x="1789287" y="19129771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ESTRUTURA: PEDAL</a:t>
            </a:r>
          </a:p>
        </p:txBody>
      </p:sp>
      <p:sp>
        <p:nvSpPr>
          <p:cNvPr id="2" name="Rectângulo 1"/>
          <p:cNvSpPr/>
          <p:nvPr/>
        </p:nvSpPr>
        <p:spPr>
          <a:xfrm>
            <a:off x="13264368" y="11553435"/>
            <a:ext cx="144018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4400" dirty="0"/>
              <a:t>A maneira mais viável para controlar a trajetória do veículo seria através de algum mecanismo ligado diretamente ao volante.</a:t>
            </a:r>
          </a:p>
          <a:p>
            <a:pPr algn="just"/>
            <a:r>
              <a:rPr lang="pt-BR" sz="4400" dirty="0"/>
              <a:t>No projeto em questão, pensamos em um dispositivo mecânico composto por conjunto de polias, interligadas por uma correia dentada. Para seu acionamento, foi dimensionado um motor com torque adequado para que o volante do veículo girasse de maneira segura e consistente.</a:t>
            </a:r>
          </a:p>
          <a:p>
            <a:br>
              <a:rPr lang="pt-BR" dirty="0"/>
            </a:br>
            <a:endParaRPr lang="pt-BR" dirty="0"/>
          </a:p>
        </p:txBody>
      </p:sp>
      <p:sp>
        <p:nvSpPr>
          <p:cNvPr id="16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225" y="18051807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pic>
        <p:nvPicPr>
          <p:cNvPr id="2050" name="Picture 2" descr="https://lh6.googleusercontent.com/qgyfoEqiepgOxmY5Etd4Pgr9uPkgNuMIFghy8gA41EgBIXveH8377E221SKaYYsYb3OXHCBBucRi4A4jxAkLdB-Eqw8LMyE0MnNY32_o0RT-SO5WbWM3m0Lghopyx54lYFF9n3g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56" y="10430817"/>
            <a:ext cx="6162286" cy="64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ângulo 18"/>
          <p:cNvSpPr/>
          <p:nvPr/>
        </p:nvSpPr>
        <p:spPr>
          <a:xfrm>
            <a:off x="432248" y="20589825"/>
            <a:ext cx="13177464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   </a:t>
            </a:r>
            <a:r>
              <a:rPr lang="pt-BR" sz="4400" dirty="0"/>
              <a:t>Para que seja possível acionar o conjunto de pedais, pensamos em um dispositivo composto pelos seguintes elementos: dois kits fuso de rosca trapezoidal, dois motores de passo e dois suportes para movimentação do pedal. </a:t>
            </a:r>
          </a:p>
          <a:p>
            <a:pPr algn="just"/>
            <a:r>
              <a:rPr lang="pt-BR" sz="4400" dirty="0"/>
              <a:t>   O deslocamento e a força dos pedais são os parâmetros iniciais a serem determinados nesse projeto. </a:t>
            </a:r>
          </a:p>
          <a:p>
            <a:pPr algn="just"/>
            <a:r>
              <a:rPr lang="pt-BR" sz="4400" dirty="0"/>
              <a:t>   Dado que o veículo não terá o auxílio de uma força acionadora e considerando uma força máxima de 450 N, adotamos para o pedal do freio 20% da força máxima e para o pedal do acelerador 15% da força máxima.</a:t>
            </a:r>
          </a:p>
          <a:p>
            <a:br>
              <a:rPr lang="pt-BR" sz="5400" dirty="0"/>
            </a:br>
            <a:br>
              <a:rPr lang="pt-BR" dirty="0"/>
            </a:br>
            <a:endParaRPr lang="pt-BR" dirty="0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534556CC-0A1A-4D15-9D1C-908B34AA4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225" y="29374801"/>
            <a:ext cx="28803600" cy="0"/>
          </a:xfrm>
          <a:prstGeom prst="line">
            <a:avLst/>
          </a:prstGeom>
          <a:noFill/>
          <a:ln w="127000">
            <a:solidFill>
              <a:srgbClr val="101D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816" tIns="55408" rIns="110816" bIns="55408"/>
          <a:lstStyle/>
          <a:p>
            <a:endParaRPr lang="pt-BR"/>
          </a:p>
        </p:txBody>
      </p:sp>
      <p:pic>
        <p:nvPicPr>
          <p:cNvPr id="2056" name="Picture 8" descr="https://lh3.googleusercontent.com/rrgIc4Pw7D5ydJoj0Jqucc_Ce5dSXZnK5v2D07Kay5X6D43Ga5tE-uX3_8YmzdLHCvGL0kACX0SoLMuVBZaUuyJkd9nzXxMFFUQHMlj7Y3cn3BmZUQUQZ9KrUZoMe0GjGfW7ttk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9" y="30886969"/>
            <a:ext cx="12169352" cy="62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ângulo 22"/>
          <p:cNvSpPr/>
          <p:nvPr/>
        </p:nvSpPr>
        <p:spPr>
          <a:xfrm>
            <a:off x="15409912" y="31352233"/>
            <a:ext cx="1198873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Existem três motoristas dedicados apenas para realizar a movimentação das carretas, do pátio para a oficina e vice-versa conforme cronograma.</a:t>
            </a:r>
          </a:p>
          <a:p>
            <a:pPr algn="just"/>
            <a:r>
              <a:rPr lang="pt-BR" sz="5400" dirty="0"/>
              <a:t>Com isso, nosso projeto será aplicado visando substituir a mão de obra do motorista pelo veículo teleguiado.</a:t>
            </a:r>
          </a:p>
          <a:p>
            <a:br>
              <a:rPr lang="pt-BR" sz="5400" dirty="0"/>
            </a:br>
            <a:br>
              <a:rPr lang="pt-BR" sz="5400" dirty="0"/>
            </a:br>
            <a:br>
              <a:rPr lang="pt-BR" dirty="0"/>
            </a:b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7B8C40-A7C2-4731-8F98-2F954D757C82}"/>
              </a:ext>
            </a:extLst>
          </p:cNvPr>
          <p:cNvSpPr txBox="1"/>
          <p:nvPr/>
        </p:nvSpPr>
        <p:spPr>
          <a:xfrm>
            <a:off x="16468553" y="30117528"/>
            <a:ext cx="10463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APLICAÇÃO DO PROJETO NA JSL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977A6D-6C39-46BB-AAE0-980518292ADD}"/>
              </a:ext>
            </a:extLst>
          </p:cNvPr>
          <p:cNvSpPr txBox="1"/>
          <p:nvPr/>
        </p:nvSpPr>
        <p:spPr>
          <a:xfrm>
            <a:off x="3528592" y="1682937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Autor,2021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536B0E3-F993-4464-9BE0-86C15DB986E6}"/>
              </a:ext>
            </a:extLst>
          </p:cNvPr>
          <p:cNvSpPr txBox="1"/>
          <p:nvPr/>
        </p:nvSpPr>
        <p:spPr>
          <a:xfrm>
            <a:off x="20722108" y="28013439"/>
            <a:ext cx="37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Autor,2021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7E1B5B9-ECB2-44BB-93F2-A6A580432DAC}"/>
              </a:ext>
            </a:extLst>
          </p:cNvPr>
          <p:cNvSpPr txBox="1"/>
          <p:nvPr/>
        </p:nvSpPr>
        <p:spPr>
          <a:xfrm>
            <a:off x="5576886" y="37597881"/>
            <a:ext cx="400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Fonte: Autor,2021</a:t>
            </a:r>
          </a:p>
        </p:txBody>
      </p:sp>
    </p:spTree>
    <p:extLst>
      <p:ext uri="{BB962C8B-B14F-4D97-AF65-F5344CB8AC3E}">
        <p14:creationId xmlns:p14="http://schemas.microsoft.com/office/powerpoint/2010/main" val="1704060956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1047</Words>
  <Application>Microsoft Office PowerPoint</Application>
  <PresentationFormat>Personalizar</PresentationFormat>
  <Paragraphs>62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Estrutura padrão</vt:lpstr>
      <vt:lpstr>Apresentação do PowerPoint</vt:lpstr>
      <vt:lpstr>Apresentação do PowerPoint</vt:lpstr>
      <vt:lpstr>Apresentação do PowerPoint</vt:lpstr>
    </vt:vector>
  </TitlesOfParts>
  <Company>Fundação de Ciências Aplicadas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rodrmagn</dc:creator>
  <cp:lastModifiedBy>Mateus Crudo de Barros</cp:lastModifiedBy>
  <cp:revision>77</cp:revision>
  <cp:lastPrinted>2011-07-28T11:24:03Z</cp:lastPrinted>
  <dcterms:created xsi:type="dcterms:W3CDTF">2013-12-05T16:53:16Z</dcterms:created>
  <dcterms:modified xsi:type="dcterms:W3CDTF">2021-12-11T01:32:08Z</dcterms:modified>
</cp:coreProperties>
</file>